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7" r:id="rId10"/>
    <p:sldId id="268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156E2-E0BF-4FA7-81F3-988077B3EE8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65AC6846-8B21-43DD-B782-4823232823B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Questo studio si propone di raccogliere informazioni di carattere finanziario riguardo le maggiori economie mondiali e confrontarne la dinamica con quella del numero di contagiati di Covd-19 nel periodo di osservazione (Gennaio – Giugno).</a:t>
          </a:r>
          <a:endParaRPr lang="en-US"/>
        </a:p>
      </dgm:t>
    </dgm:pt>
    <dgm:pt modelId="{AD74D8F4-5260-4B09-922A-1D703F26A8DC}" type="parTrans" cxnId="{6EA69AEC-5933-4981-A6F6-512E96544B30}">
      <dgm:prSet/>
      <dgm:spPr/>
      <dgm:t>
        <a:bodyPr/>
        <a:lstStyle/>
        <a:p>
          <a:endParaRPr lang="en-US"/>
        </a:p>
      </dgm:t>
    </dgm:pt>
    <dgm:pt modelId="{62815AF7-F600-4C2C-AF08-E8CC21E176E3}" type="sibTrans" cxnId="{6EA69AEC-5933-4981-A6F6-512E96544B30}">
      <dgm:prSet/>
      <dgm:spPr/>
      <dgm:t>
        <a:bodyPr/>
        <a:lstStyle/>
        <a:p>
          <a:endParaRPr lang="en-US"/>
        </a:p>
      </dgm:t>
    </dgm:pt>
    <dgm:pt modelId="{43E56657-FAD6-4FE9-A911-0A621189DB0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Le nostre domande di ricerca sono: </a:t>
          </a:r>
        </a:p>
        <a:p>
          <a:pPr>
            <a:lnSpc>
              <a:spcPct val="100000"/>
            </a:lnSpc>
          </a:pPr>
          <a:r>
            <a:rPr lang="it-IT"/>
            <a:t>1) Esiste una correlazione tra le performance degli indici di borsa e il numero di contagiati? </a:t>
          </a:r>
        </a:p>
        <a:p>
          <a:pPr>
            <a:lnSpc>
              <a:spcPct val="100000"/>
            </a:lnSpc>
          </a:pPr>
          <a:r>
            <a:rPr lang="it-IT"/>
            <a:t>2) Che comportamento hanno avuto i risparmiatori nei confronti delle Commodities? </a:t>
          </a:r>
          <a:endParaRPr lang="en-US"/>
        </a:p>
      </dgm:t>
    </dgm:pt>
    <dgm:pt modelId="{1A3DA912-3FB4-4C6F-B5D1-1D10E54B82B1}" type="parTrans" cxnId="{4E8C15E8-E435-44D8-9B07-F4318F10C18D}">
      <dgm:prSet/>
      <dgm:spPr/>
      <dgm:t>
        <a:bodyPr/>
        <a:lstStyle/>
        <a:p>
          <a:endParaRPr lang="en-US"/>
        </a:p>
      </dgm:t>
    </dgm:pt>
    <dgm:pt modelId="{DA616E41-FBF4-460F-AAD1-BABE585716A4}" type="sibTrans" cxnId="{4E8C15E8-E435-44D8-9B07-F4318F10C18D}">
      <dgm:prSet/>
      <dgm:spPr/>
      <dgm:t>
        <a:bodyPr/>
        <a:lstStyle/>
        <a:p>
          <a:endParaRPr lang="en-US"/>
        </a:p>
      </dgm:t>
    </dgm:pt>
    <dgm:pt modelId="{558D324F-7369-4290-81A5-C41F0CD7F027}" type="pres">
      <dgm:prSet presAssocID="{F1C156E2-E0BF-4FA7-81F3-988077B3EE8C}" presName="root" presStyleCnt="0">
        <dgm:presLayoutVars>
          <dgm:dir/>
          <dgm:resizeHandles val="exact"/>
        </dgm:presLayoutVars>
      </dgm:prSet>
      <dgm:spPr/>
    </dgm:pt>
    <dgm:pt modelId="{05407F1F-8C2A-44FF-B8DC-ABB64B32A725}" type="pres">
      <dgm:prSet presAssocID="{65AC6846-8B21-43DD-B782-4823232823B5}" presName="compNode" presStyleCnt="0"/>
      <dgm:spPr/>
    </dgm:pt>
    <dgm:pt modelId="{6D9C1BC6-8919-4317-BC21-6580B8E49B32}" type="pres">
      <dgm:prSet presAssocID="{65AC6846-8B21-43DD-B782-4823232823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4423E51F-EBE6-4156-A956-ADC05F0B4664}" type="pres">
      <dgm:prSet presAssocID="{65AC6846-8B21-43DD-B782-4823232823B5}" presName="spaceRect" presStyleCnt="0"/>
      <dgm:spPr/>
    </dgm:pt>
    <dgm:pt modelId="{C59DF410-9133-441B-9F6B-E88FBE18B7E0}" type="pres">
      <dgm:prSet presAssocID="{65AC6846-8B21-43DD-B782-4823232823B5}" presName="textRect" presStyleLbl="revTx" presStyleIdx="0" presStyleCnt="2">
        <dgm:presLayoutVars>
          <dgm:chMax val="1"/>
          <dgm:chPref val="1"/>
        </dgm:presLayoutVars>
      </dgm:prSet>
      <dgm:spPr/>
    </dgm:pt>
    <dgm:pt modelId="{8BB4E3B4-76AA-4A26-8264-F4E942EB0EB1}" type="pres">
      <dgm:prSet presAssocID="{62815AF7-F600-4C2C-AF08-E8CC21E176E3}" presName="sibTrans" presStyleCnt="0"/>
      <dgm:spPr/>
    </dgm:pt>
    <dgm:pt modelId="{65B1B838-3C01-41E3-94B3-504EF7694DBB}" type="pres">
      <dgm:prSet presAssocID="{43E56657-FAD6-4FE9-A911-0A621189DB0A}" presName="compNode" presStyleCnt="0"/>
      <dgm:spPr/>
    </dgm:pt>
    <dgm:pt modelId="{159267B2-011A-411E-A33D-4EA3D644C74D}" type="pres">
      <dgm:prSet presAssocID="{43E56657-FAD6-4FE9-A911-0A621189DB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8BE0A8B-3BAF-45DA-9474-2720771CAEF8}" type="pres">
      <dgm:prSet presAssocID="{43E56657-FAD6-4FE9-A911-0A621189DB0A}" presName="spaceRect" presStyleCnt="0"/>
      <dgm:spPr/>
    </dgm:pt>
    <dgm:pt modelId="{D5B9DE8F-2F1F-4F33-81D7-F1DDC37DEFC3}" type="pres">
      <dgm:prSet presAssocID="{43E56657-FAD6-4FE9-A911-0A621189DB0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B9F78AF-678D-1643-8C92-40409CCC20B4}" type="presOf" srcId="{F1C156E2-E0BF-4FA7-81F3-988077B3EE8C}" destId="{558D324F-7369-4290-81A5-C41F0CD7F027}" srcOrd="0" destOrd="0" presId="urn:microsoft.com/office/officeart/2018/2/layout/IconLabelList"/>
    <dgm:cxn modelId="{5DEA47B2-874D-C742-9625-D26A19243A9E}" type="presOf" srcId="{65AC6846-8B21-43DD-B782-4823232823B5}" destId="{C59DF410-9133-441B-9F6B-E88FBE18B7E0}" srcOrd="0" destOrd="0" presId="urn:microsoft.com/office/officeart/2018/2/layout/IconLabelList"/>
    <dgm:cxn modelId="{19AA16C0-D1A0-8D4C-9C82-9E5059414359}" type="presOf" srcId="{43E56657-FAD6-4FE9-A911-0A621189DB0A}" destId="{D5B9DE8F-2F1F-4F33-81D7-F1DDC37DEFC3}" srcOrd="0" destOrd="0" presId="urn:microsoft.com/office/officeart/2018/2/layout/IconLabelList"/>
    <dgm:cxn modelId="{4E8C15E8-E435-44D8-9B07-F4318F10C18D}" srcId="{F1C156E2-E0BF-4FA7-81F3-988077B3EE8C}" destId="{43E56657-FAD6-4FE9-A911-0A621189DB0A}" srcOrd="1" destOrd="0" parTransId="{1A3DA912-3FB4-4C6F-B5D1-1D10E54B82B1}" sibTransId="{DA616E41-FBF4-460F-AAD1-BABE585716A4}"/>
    <dgm:cxn modelId="{6EA69AEC-5933-4981-A6F6-512E96544B30}" srcId="{F1C156E2-E0BF-4FA7-81F3-988077B3EE8C}" destId="{65AC6846-8B21-43DD-B782-4823232823B5}" srcOrd="0" destOrd="0" parTransId="{AD74D8F4-5260-4B09-922A-1D703F26A8DC}" sibTransId="{62815AF7-F600-4C2C-AF08-E8CC21E176E3}"/>
    <dgm:cxn modelId="{93419255-E9FF-BB4F-BD50-0FFC07C5E234}" type="presParOf" srcId="{558D324F-7369-4290-81A5-C41F0CD7F027}" destId="{05407F1F-8C2A-44FF-B8DC-ABB64B32A725}" srcOrd="0" destOrd="0" presId="urn:microsoft.com/office/officeart/2018/2/layout/IconLabelList"/>
    <dgm:cxn modelId="{8D048988-06FF-6F4F-B781-4D2A14F70F17}" type="presParOf" srcId="{05407F1F-8C2A-44FF-B8DC-ABB64B32A725}" destId="{6D9C1BC6-8919-4317-BC21-6580B8E49B32}" srcOrd="0" destOrd="0" presId="urn:microsoft.com/office/officeart/2018/2/layout/IconLabelList"/>
    <dgm:cxn modelId="{863EB9C1-03FE-AD43-AF55-25F0D0A58341}" type="presParOf" srcId="{05407F1F-8C2A-44FF-B8DC-ABB64B32A725}" destId="{4423E51F-EBE6-4156-A956-ADC05F0B4664}" srcOrd="1" destOrd="0" presId="urn:microsoft.com/office/officeart/2018/2/layout/IconLabelList"/>
    <dgm:cxn modelId="{79C4E9A3-48D0-8341-B7A1-5CE26C5DDD92}" type="presParOf" srcId="{05407F1F-8C2A-44FF-B8DC-ABB64B32A725}" destId="{C59DF410-9133-441B-9F6B-E88FBE18B7E0}" srcOrd="2" destOrd="0" presId="urn:microsoft.com/office/officeart/2018/2/layout/IconLabelList"/>
    <dgm:cxn modelId="{0BBEBB08-7928-4749-AC6D-2AD06587ED07}" type="presParOf" srcId="{558D324F-7369-4290-81A5-C41F0CD7F027}" destId="{8BB4E3B4-76AA-4A26-8264-F4E942EB0EB1}" srcOrd="1" destOrd="0" presId="urn:microsoft.com/office/officeart/2018/2/layout/IconLabelList"/>
    <dgm:cxn modelId="{D908564A-B276-B84E-BE57-6DC5DB1C56B4}" type="presParOf" srcId="{558D324F-7369-4290-81A5-C41F0CD7F027}" destId="{65B1B838-3C01-41E3-94B3-504EF7694DBB}" srcOrd="2" destOrd="0" presId="urn:microsoft.com/office/officeart/2018/2/layout/IconLabelList"/>
    <dgm:cxn modelId="{077ED324-8FAB-C34E-A8FC-37E17258BE07}" type="presParOf" srcId="{65B1B838-3C01-41E3-94B3-504EF7694DBB}" destId="{159267B2-011A-411E-A33D-4EA3D644C74D}" srcOrd="0" destOrd="0" presId="urn:microsoft.com/office/officeart/2018/2/layout/IconLabelList"/>
    <dgm:cxn modelId="{E24FB55F-852D-794D-8A0D-54DBF68A3A9C}" type="presParOf" srcId="{65B1B838-3C01-41E3-94B3-504EF7694DBB}" destId="{A8BE0A8B-3BAF-45DA-9474-2720771CAEF8}" srcOrd="1" destOrd="0" presId="urn:microsoft.com/office/officeart/2018/2/layout/IconLabelList"/>
    <dgm:cxn modelId="{37AE1743-B775-3548-999C-1887050EAA7F}" type="presParOf" srcId="{65B1B838-3C01-41E3-94B3-504EF7694DBB}" destId="{D5B9DE8F-2F1F-4F33-81D7-F1DDC37DEF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98FEC7-590F-4570-A7A9-A6DFDC2508C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DBE40C0-8DFE-4B76-9986-4F392B56DFF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i="0" dirty="0"/>
            <a:t>Per rendere le misure confrontabili abbiamo normalizzato tutti i rendimenti rispetto al valore registrato nel primo giorno in cui nessuna delle rilevazioni risultasse mancante, ovvero il 22 Gennaio. </a:t>
          </a:r>
          <a:endParaRPr lang="en-US" dirty="0"/>
        </a:p>
      </dgm:t>
    </dgm:pt>
    <dgm:pt modelId="{CA9B0D7F-5A88-4105-B116-9343B3936357}" type="parTrans" cxnId="{4FE61ABB-CE11-405A-AC69-8FE99B19FB1F}">
      <dgm:prSet/>
      <dgm:spPr/>
      <dgm:t>
        <a:bodyPr/>
        <a:lstStyle/>
        <a:p>
          <a:endParaRPr lang="en-US"/>
        </a:p>
      </dgm:t>
    </dgm:pt>
    <dgm:pt modelId="{BDFB54C8-1E4C-4EE1-AEAD-15A9865C4278}" type="sibTrans" cxnId="{4FE61ABB-CE11-405A-AC69-8FE99B19FB1F}">
      <dgm:prSet/>
      <dgm:spPr/>
      <dgm:t>
        <a:bodyPr/>
        <a:lstStyle/>
        <a:p>
          <a:endParaRPr lang="en-US"/>
        </a:p>
      </dgm:t>
    </dgm:pt>
    <dgm:pt modelId="{9CA225D8-3A1C-470B-9E4C-2932EB633C8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i="0" dirty="0"/>
            <a:t>Infine, abbiamo importato i dataset finali sul software Tableau Desktop per realizzare le visualizzazioni interattive.</a:t>
          </a:r>
          <a:endParaRPr lang="en-US" dirty="0"/>
        </a:p>
      </dgm:t>
    </dgm:pt>
    <dgm:pt modelId="{51833E7A-F466-42E1-9D79-DCF68F0A1B65}" type="parTrans" cxnId="{65BB6261-1EA7-453B-9115-A55B010D153A}">
      <dgm:prSet/>
      <dgm:spPr/>
      <dgm:t>
        <a:bodyPr/>
        <a:lstStyle/>
        <a:p>
          <a:endParaRPr lang="en-US"/>
        </a:p>
      </dgm:t>
    </dgm:pt>
    <dgm:pt modelId="{95FA27F2-2F64-4FCA-99A3-1A5B27909E7F}" type="sibTrans" cxnId="{65BB6261-1EA7-453B-9115-A55B010D153A}">
      <dgm:prSet/>
      <dgm:spPr/>
      <dgm:t>
        <a:bodyPr/>
        <a:lstStyle/>
        <a:p>
          <a:endParaRPr lang="en-US"/>
        </a:p>
      </dgm:t>
    </dgm:pt>
    <dgm:pt modelId="{D93845CA-AB36-4390-ADAF-C8782D8194F9}" type="pres">
      <dgm:prSet presAssocID="{6398FEC7-590F-4570-A7A9-A6DFDC2508CA}" presName="root" presStyleCnt="0">
        <dgm:presLayoutVars>
          <dgm:dir/>
          <dgm:resizeHandles val="exact"/>
        </dgm:presLayoutVars>
      </dgm:prSet>
      <dgm:spPr/>
    </dgm:pt>
    <dgm:pt modelId="{01193BFA-E9AF-4453-B8C0-D15342577B25}" type="pres">
      <dgm:prSet presAssocID="{ADBE40C0-8DFE-4B76-9986-4F392B56DFF7}" presName="compNode" presStyleCnt="0"/>
      <dgm:spPr/>
    </dgm:pt>
    <dgm:pt modelId="{21A174DA-5D97-4394-8834-37D08D6139E9}" type="pres">
      <dgm:prSet presAssocID="{ADBE40C0-8DFE-4B76-9986-4F392B56DFF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E135B80F-983F-4091-BA6C-D295B96257B2}" type="pres">
      <dgm:prSet presAssocID="{ADBE40C0-8DFE-4B76-9986-4F392B56DFF7}" presName="spaceRect" presStyleCnt="0"/>
      <dgm:spPr/>
    </dgm:pt>
    <dgm:pt modelId="{BC09646B-59E1-4800-9E5F-E7437762EC59}" type="pres">
      <dgm:prSet presAssocID="{ADBE40C0-8DFE-4B76-9986-4F392B56DFF7}" presName="textRect" presStyleLbl="revTx" presStyleIdx="0" presStyleCnt="2" custScaleX="116787" custScaleY="172697">
        <dgm:presLayoutVars>
          <dgm:chMax val="1"/>
          <dgm:chPref val="1"/>
        </dgm:presLayoutVars>
      </dgm:prSet>
      <dgm:spPr/>
    </dgm:pt>
    <dgm:pt modelId="{D223DB4F-DC95-47C3-B373-5E33476D925A}" type="pres">
      <dgm:prSet presAssocID="{BDFB54C8-1E4C-4EE1-AEAD-15A9865C4278}" presName="sibTrans" presStyleCnt="0"/>
      <dgm:spPr/>
    </dgm:pt>
    <dgm:pt modelId="{50BEB696-B6EE-4354-84CE-450DB8F69DD2}" type="pres">
      <dgm:prSet presAssocID="{9CA225D8-3A1C-470B-9E4C-2932EB633C84}" presName="compNode" presStyleCnt="0"/>
      <dgm:spPr/>
    </dgm:pt>
    <dgm:pt modelId="{C5C91734-CFFF-4AED-9BE0-AE47736F9E71}" type="pres">
      <dgm:prSet presAssocID="{9CA225D8-3A1C-470B-9E4C-2932EB633C8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DFF42C2-9AB4-4ECB-8F0C-DC49788CC856}" type="pres">
      <dgm:prSet presAssocID="{9CA225D8-3A1C-470B-9E4C-2932EB633C84}" presName="spaceRect" presStyleCnt="0"/>
      <dgm:spPr/>
    </dgm:pt>
    <dgm:pt modelId="{A5CBD0C2-A792-46B1-8D33-57A5786823D2}" type="pres">
      <dgm:prSet presAssocID="{9CA225D8-3A1C-470B-9E4C-2932EB633C84}" presName="textRect" presStyleLbl="revTx" presStyleIdx="1" presStyleCnt="2" custScaleX="124398" custScaleY="152564" custLinFactNeighborX="452" custLinFactNeighborY="-19276">
        <dgm:presLayoutVars>
          <dgm:chMax val="1"/>
          <dgm:chPref val="1"/>
        </dgm:presLayoutVars>
      </dgm:prSet>
      <dgm:spPr/>
    </dgm:pt>
  </dgm:ptLst>
  <dgm:cxnLst>
    <dgm:cxn modelId="{29829C32-15A7-AF4E-BBC7-887C3483015B}" type="presOf" srcId="{6398FEC7-590F-4570-A7A9-A6DFDC2508CA}" destId="{D93845CA-AB36-4390-ADAF-C8782D8194F9}" srcOrd="0" destOrd="0" presId="urn:microsoft.com/office/officeart/2018/2/layout/IconLabelList"/>
    <dgm:cxn modelId="{65BB6261-1EA7-453B-9115-A55B010D153A}" srcId="{6398FEC7-590F-4570-A7A9-A6DFDC2508CA}" destId="{9CA225D8-3A1C-470B-9E4C-2932EB633C84}" srcOrd="1" destOrd="0" parTransId="{51833E7A-F466-42E1-9D79-DCF68F0A1B65}" sibTransId="{95FA27F2-2F64-4FCA-99A3-1A5B27909E7F}"/>
    <dgm:cxn modelId="{9AEE55A2-BF55-F646-A03C-5BE07410B8C6}" type="presOf" srcId="{ADBE40C0-8DFE-4B76-9986-4F392B56DFF7}" destId="{BC09646B-59E1-4800-9E5F-E7437762EC59}" srcOrd="0" destOrd="0" presId="urn:microsoft.com/office/officeart/2018/2/layout/IconLabelList"/>
    <dgm:cxn modelId="{4FE61ABB-CE11-405A-AC69-8FE99B19FB1F}" srcId="{6398FEC7-590F-4570-A7A9-A6DFDC2508CA}" destId="{ADBE40C0-8DFE-4B76-9986-4F392B56DFF7}" srcOrd="0" destOrd="0" parTransId="{CA9B0D7F-5A88-4105-B116-9343B3936357}" sibTransId="{BDFB54C8-1E4C-4EE1-AEAD-15A9865C4278}"/>
    <dgm:cxn modelId="{51A10AFD-C18F-F34F-B462-DB0CA12E021A}" type="presOf" srcId="{9CA225D8-3A1C-470B-9E4C-2932EB633C84}" destId="{A5CBD0C2-A792-46B1-8D33-57A5786823D2}" srcOrd="0" destOrd="0" presId="urn:microsoft.com/office/officeart/2018/2/layout/IconLabelList"/>
    <dgm:cxn modelId="{1CD1328F-0918-714A-99B1-7543B4E7B399}" type="presParOf" srcId="{D93845CA-AB36-4390-ADAF-C8782D8194F9}" destId="{01193BFA-E9AF-4453-B8C0-D15342577B25}" srcOrd="0" destOrd="0" presId="urn:microsoft.com/office/officeart/2018/2/layout/IconLabelList"/>
    <dgm:cxn modelId="{E3060DA9-65E6-B142-BA1D-D8DDFF3A6513}" type="presParOf" srcId="{01193BFA-E9AF-4453-B8C0-D15342577B25}" destId="{21A174DA-5D97-4394-8834-37D08D6139E9}" srcOrd="0" destOrd="0" presId="urn:microsoft.com/office/officeart/2018/2/layout/IconLabelList"/>
    <dgm:cxn modelId="{DD547547-587A-9F4E-BC51-345AB1C34734}" type="presParOf" srcId="{01193BFA-E9AF-4453-B8C0-D15342577B25}" destId="{E135B80F-983F-4091-BA6C-D295B96257B2}" srcOrd="1" destOrd="0" presId="urn:microsoft.com/office/officeart/2018/2/layout/IconLabelList"/>
    <dgm:cxn modelId="{636A0B06-8810-0641-8A7C-27D385067C89}" type="presParOf" srcId="{01193BFA-E9AF-4453-B8C0-D15342577B25}" destId="{BC09646B-59E1-4800-9E5F-E7437762EC59}" srcOrd="2" destOrd="0" presId="urn:microsoft.com/office/officeart/2018/2/layout/IconLabelList"/>
    <dgm:cxn modelId="{A0D6C143-ED2E-C941-AA8B-6FC4C72B2CED}" type="presParOf" srcId="{D93845CA-AB36-4390-ADAF-C8782D8194F9}" destId="{D223DB4F-DC95-47C3-B373-5E33476D925A}" srcOrd="1" destOrd="0" presId="urn:microsoft.com/office/officeart/2018/2/layout/IconLabelList"/>
    <dgm:cxn modelId="{7F64A914-42F9-AE4A-B957-778A0505391D}" type="presParOf" srcId="{D93845CA-AB36-4390-ADAF-C8782D8194F9}" destId="{50BEB696-B6EE-4354-84CE-450DB8F69DD2}" srcOrd="2" destOrd="0" presId="urn:microsoft.com/office/officeart/2018/2/layout/IconLabelList"/>
    <dgm:cxn modelId="{8B9732DE-6F95-9645-AA55-BB1B1F49ABEC}" type="presParOf" srcId="{50BEB696-B6EE-4354-84CE-450DB8F69DD2}" destId="{C5C91734-CFFF-4AED-9BE0-AE47736F9E71}" srcOrd="0" destOrd="0" presId="urn:microsoft.com/office/officeart/2018/2/layout/IconLabelList"/>
    <dgm:cxn modelId="{524F9BAA-FEFC-2B4C-8DD4-F7F1818B3E7A}" type="presParOf" srcId="{50BEB696-B6EE-4354-84CE-450DB8F69DD2}" destId="{2DFF42C2-9AB4-4ECB-8F0C-DC49788CC856}" srcOrd="1" destOrd="0" presId="urn:microsoft.com/office/officeart/2018/2/layout/IconLabelList"/>
    <dgm:cxn modelId="{628270A8-4AC9-0E48-8B8A-24ED5D3774DA}" type="presParOf" srcId="{50BEB696-B6EE-4354-84CE-450DB8F69DD2}" destId="{A5CBD0C2-A792-46B1-8D33-57A5786823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C1BC6-8919-4317-BC21-6580B8E49B32}">
      <dsp:nvSpPr>
        <dsp:cNvPr id="0" name=""/>
        <dsp:cNvSpPr/>
      </dsp:nvSpPr>
      <dsp:spPr>
        <a:xfrm>
          <a:off x="1192176" y="30232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DF410-9133-441B-9F6B-E88FBE18B7E0}">
      <dsp:nvSpPr>
        <dsp:cNvPr id="0" name=""/>
        <dsp:cNvSpPr/>
      </dsp:nvSpPr>
      <dsp:spPr>
        <a:xfrm>
          <a:off x="4176" y="2764111"/>
          <a:ext cx="4320000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Questo studio si propone di raccogliere informazioni di carattere finanziario riguardo le maggiori economie mondiali e confrontarne la dinamica con quella del numero di contagiati di Covd-19 nel periodo di osservazione (Gennaio – Giugno).</a:t>
          </a:r>
          <a:endParaRPr lang="en-US" sz="1100" kern="1200"/>
        </a:p>
      </dsp:txBody>
      <dsp:txXfrm>
        <a:off x="4176" y="2764111"/>
        <a:ext cx="4320000" cy="990000"/>
      </dsp:txXfrm>
    </dsp:sp>
    <dsp:sp modelId="{159267B2-011A-411E-A33D-4EA3D644C74D}">
      <dsp:nvSpPr>
        <dsp:cNvPr id="0" name=""/>
        <dsp:cNvSpPr/>
      </dsp:nvSpPr>
      <dsp:spPr>
        <a:xfrm>
          <a:off x="6268176" y="30232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9DE8F-2F1F-4F33-81D7-F1DDC37DEFC3}">
      <dsp:nvSpPr>
        <dsp:cNvPr id="0" name=""/>
        <dsp:cNvSpPr/>
      </dsp:nvSpPr>
      <dsp:spPr>
        <a:xfrm>
          <a:off x="5080176" y="2764111"/>
          <a:ext cx="4320000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Le nostre domande di ricerca sono: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1) Esiste una correlazione tra le performance degli indici di borsa e il numero di contagiati?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2) Che comportamento hanno avuto i risparmiatori nei confronti delle Commodities? </a:t>
          </a:r>
          <a:endParaRPr lang="en-US" sz="1100" kern="1200"/>
        </a:p>
      </dsp:txBody>
      <dsp:txXfrm>
        <a:off x="5080176" y="2764111"/>
        <a:ext cx="4320000" cy="99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174DA-5D97-4394-8834-37D08D6139E9}">
      <dsp:nvSpPr>
        <dsp:cNvPr id="0" name=""/>
        <dsp:cNvSpPr/>
      </dsp:nvSpPr>
      <dsp:spPr>
        <a:xfrm>
          <a:off x="1327498" y="517810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9646B-59E1-4800-9E5F-E7437762EC59}">
      <dsp:nvSpPr>
        <dsp:cNvPr id="0" name=""/>
        <dsp:cNvSpPr/>
      </dsp:nvSpPr>
      <dsp:spPr>
        <a:xfrm>
          <a:off x="31294" y="2295205"/>
          <a:ext cx="4217470" cy="1243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 dirty="0"/>
            <a:t>Per rendere le misure confrontabili abbiamo normalizzato tutti i rendimenti rispetto al valore registrato nel primo giorno in cui nessuna delle rilevazioni risultasse mancante, ovvero il 22 Gennaio. </a:t>
          </a:r>
          <a:endParaRPr lang="en-US" sz="1300" kern="1200" dirty="0"/>
        </a:p>
      </dsp:txBody>
      <dsp:txXfrm>
        <a:off x="31294" y="2295205"/>
        <a:ext cx="4217470" cy="1243418"/>
      </dsp:txXfrm>
    </dsp:sp>
    <dsp:sp modelId="{C5C91734-CFFF-4AED-9BE0-AE47736F9E71}">
      <dsp:nvSpPr>
        <dsp:cNvPr id="0" name=""/>
        <dsp:cNvSpPr/>
      </dsp:nvSpPr>
      <dsp:spPr>
        <a:xfrm>
          <a:off x="6314364" y="554049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BD0C2-A792-46B1-8D33-57A5786823D2}">
      <dsp:nvSpPr>
        <dsp:cNvPr id="0" name=""/>
        <dsp:cNvSpPr/>
      </dsp:nvSpPr>
      <dsp:spPr>
        <a:xfrm>
          <a:off x="4897057" y="2265136"/>
          <a:ext cx="4492322" cy="1098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i="0" kern="1200" dirty="0"/>
            <a:t>Infine, abbiamo importato i dataset finali sul software Tableau Desktop per realizzare le visualizzazioni interattive.</a:t>
          </a:r>
          <a:endParaRPr lang="en-US" sz="1300" kern="1200" dirty="0"/>
        </a:p>
      </dsp:txBody>
      <dsp:txXfrm>
        <a:off x="4897057" y="2265136"/>
        <a:ext cx="4492322" cy="1098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7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146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259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8070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19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641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232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43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2614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0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6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7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0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91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0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54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profile/enrico.conte#!/vizhome/Progetto_DataViz_1/Oil_Gol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profile/enrico.conte#!/vizhome/Progetto_DataViz_1/Mappa_Cor_Inf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profile/enrico.conte#!/vizhome/Progetto_DataViz_1/Indici_Covi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40A091-5467-3B4C-A6FB-6249B4C6D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it-IT" sz="5000" b="1" dirty="0"/>
              <a:t>Analisi degli effetti del Covid-19 sull’economia mondiale </a:t>
            </a:r>
            <a:br>
              <a:rPr lang="it-IT" sz="5000" b="1" dirty="0"/>
            </a:br>
            <a:br>
              <a:rPr lang="it-IT" sz="5000" b="1" dirty="0"/>
            </a:br>
            <a:r>
              <a:rPr lang="it-IT" sz="5000" dirty="0"/>
              <a:t>Data Management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E01A583-79C5-C748-BB3B-7479C9541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451983"/>
            <a:ext cx="10260990" cy="1782446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endParaRPr lang="it-IT" sz="1400" dirty="0">
              <a:solidFill>
                <a:schemeClr val="bg2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it-IT" sz="1400" dirty="0">
                <a:solidFill>
                  <a:schemeClr val="tx1"/>
                </a:solidFill>
              </a:rPr>
              <a:t>Conte Enrico  Doci David  Filip Sara </a:t>
            </a:r>
          </a:p>
          <a:p>
            <a:pPr algn="ctr">
              <a:lnSpc>
                <a:spcPct val="90000"/>
              </a:lnSpc>
            </a:pPr>
            <a:endParaRPr lang="it-IT" sz="14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it-IT" dirty="0">
                <a:solidFill>
                  <a:schemeClr val="tx1"/>
                </a:solidFill>
              </a:rPr>
              <a:t>                </a:t>
            </a:r>
            <a:r>
              <a:rPr lang="it-IT" sz="1400" dirty="0">
                <a:solidFill>
                  <a:schemeClr val="tx1"/>
                </a:solidFill>
              </a:rPr>
              <a:t>Matricole: 852679,  799647,  852864	 </a:t>
            </a:r>
            <a:r>
              <a:rPr lang="it-IT" dirty="0">
                <a:solidFill>
                  <a:schemeClr val="tx1"/>
                </a:solidFill>
              </a:rPr>
              <a:t>		</a:t>
            </a:r>
          </a:p>
          <a:p>
            <a:pPr algn="ctr">
              <a:lnSpc>
                <a:spcPct val="90000"/>
              </a:lnSpc>
            </a:pPr>
            <a:r>
              <a:rPr lang="it-IT" sz="1400" dirty="0">
                <a:solidFill>
                  <a:schemeClr val="tx1"/>
                </a:solidFill>
              </a:rPr>
              <a:t>Università di Milano – ‘Bicocca’ </a:t>
            </a:r>
          </a:p>
          <a:p>
            <a:pPr algn="ctr">
              <a:lnSpc>
                <a:spcPct val="90000"/>
              </a:lnSpc>
            </a:pPr>
            <a:r>
              <a:rPr lang="it-IT" sz="1400" dirty="0">
                <a:solidFill>
                  <a:schemeClr val="tx1"/>
                </a:solidFill>
              </a:rPr>
              <a:t>Anno accademico 2019/2020</a:t>
            </a:r>
          </a:p>
        </p:txBody>
      </p:sp>
    </p:spTree>
    <p:extLst>
      <p:ext uri="{BB962C8B-B14F-4D97-AF65-F5344CB8AC3E}">
        <p14:creationId xmlns:p14="http://schemas.microsoft.com/office/powerpoint/2010/main" val="3252344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F28618D-8926-694A-92FF-484A636E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4CBBAB-B288-9F4F-BABE-D40ACEEC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it-IT" sz="2800"/>
              <a:t>Seconda Visualizzazione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8A03F8-AC66-404B-B03A-06C31F597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Las </a:t>
            </a:r>
            <a:r>
              <a:rPr lang="en-US" sz="1700"/>
              <a:t>econad</a:t>
            </a:r>
            <a:r>
              <a:rPr lang="en-US" sz="1700" dirty="0"/>
              <a:t> visualizzazione </a:t>
            </a:r>
            <a:r>
              <a:rPr lang="en-US" sz="1700"/>
              <a:t>presenta</a:t>
            </a:r>
            <a:r>
              <a:rPr lang="en-US" sz="1700" dirty="0"/>
              <a:t> una </a:t>
            </a:r>
            <a:r>
              <a:rPr lang="en-US" sz="1700"/>
              <a:t>struttura</a:t>
            </a:r>
            <a:r>
              <a:rPr lang="en-US" sz="1700" dirty="0"/>
              <a:t> simile </a:t>
            </a:r>
            <a:r>
              <a:rPr lang="en-US" sz="1700"/>
              <a:t>alla</a:t>
            </a:r>
            <a:r>
              <a:rPr lang="en-US" sz="1700" dirty="0"/>
              <a:t> prima.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Le </a:t>
            </a:r>
            <a:r>
              <a:rPr lang="en-US" sz="1700"/>
              <a:t>quantità</a:t>
            </a:r>
            <a:r>
              <a:rPr lang="en-US" sz="1700" dirty="0"/>
              <a:t> </a:t>
            </a:r>
            <a:r>
              <a:rPr lang="en-US" sz="1700"/>
              <a:t>rappresentate</a:t>
            </a:r>
            <a:r>
              <a:rPr lang="en-US" sz="1700" dirty="0"/>
              <a:t> </a:t>
            </a:r>
            <a:r>
              <a:rPr lang="en-US" sz="1700"/>
              <a:t>sono</a:t>
            </a:r>
            <a:r>
              <a:rPr lang="en-US" sz="1700" dirty="0"/>
              <a:t> la performance cumulative delle </a:t>
            </a:r>
            <a:r>
              <a:rPr lang="en-US" sz="1700"/>
              <a:t>prinicpali</a:t>
            </a:r>
            <a:r>
              <a:rPr lang="en-US" sz="1700" dirty="0"/>
              <a:t> Commodities (Oro, </a:t>
            </a:r>
            <a:r>
              <a:rPr lang="en-US" sz="1700"/>
              <a:t>argento</a:t>
            </a:r>
            <a:r>
              <a:rPr lang="en-US" sz="1700" dirty="0"/>
              <a:t>, Brent, WTI) e il numero </a:t>
            </a:r>
            <a:r>
              <a:rPr lang="en-US" sz="1700"/>
              <a:t>complessivo</a:t>
            </a:r>
            <a:r>
              <a:rPr lang="en-US" sz="1700" dirty="0"/>
              <a:t> di casi Covid-19 confermati </a:t>
            </a:r>
            <a:r>
              <a:rPr lang="en-US" sz="1700"/>
              <a:t>globalmente</a:t>
            </a:r>
            <a:r>
              <a:rPr lang="en-US" sz="1700" dirty="0"/>
              <a:t>.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CBEF0B2-1ED0-F340-89AA-4DA086F26DC8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600" dirty="0">
                <a:solidFill>
                  <a:srgbClr val="FFFFFF"/>
                </a:solidFill>
                <a:hlinkClick r:id="rId4"/>
              </a:rPr>
              <a:t>Clicca qui per visualizzare il grafico interattivo</a:t>
            </a:r>
            <a:endParaRPr lang="it-IT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12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71E586-CAEB-4D4A-BD61-230E15296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le visualizzazioni sopra esposte abbiamo utilizzato lo strumento ‘Storia’ di Tableau. Ovvero, scorrendo le didascalie sopra la grafico, il grafico stesso si aggiorna e cambiano i dati mostrati. Nel primo caso abbiamo diviso i paesi in base all’area geografica. Nel secondo caso abbiamo presentato prima la performance di Oro e Argento e dopo quella di Brent e WTI</a:t>
            </a:r>
          </a:p>
          <a:p>
            <a:r>
              <a:rPr lang="it-IT" dirty="0"/>
              <a:t>Nella prima visualizzazione è possibile, tramite un menù a tendina, selezionare uno dei paesi rappresentati per vederne i dati più nel dettaglio</a:t>
            </a:r>
          </a:p>
          <a:p>
            <a:r>
              <a:rPr lang="it-IT" dirty="0"/>
              <a:t>Nella seconda visualizzazione abbiamo implementato la possibilità di animare la serie storica per apprezzarne l’evoluzione nel tempo.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9717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F06C02D9-478E-0448-8A73-56DF04985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4CBBAB-B288-9F4F-BABE-D40ACEEC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it-IT" sz="2800"/>
              <a:t>Terza</a:t>
            </a:r>
            <a:br>
              <a:rPr lang="it-IT" sz="2800"/>
            </a:br>
            <a:r>
              <a:rPr lang="it-IT" sz="2800"/>
              <a:t>Visualizzazione</a:t>
            </a:r>
            <a:endParaRPr lang="it-IT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8A03F8-AC66-404B-B03A-06C31F597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La terza visualizzazione </a:t>
            </a:r>
            <a:r>
              <a:rPr lang="en-US" sz="1700" dirty="0" err="1"/>
              <a:t>è</a:t>
            </a:r>
            <a:r>
              <a:rPr lang="en-US" sz="1700" dirty="0"/>
              <a:t> una mappa coropletica.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 err="1"/>
              <a:t>L’intensità</a:t>
            </a:r>
            <a:r>
              <a:rPr lang="en-US" sz="1700" dirty="0"/>
              <a:t> del </a:t>
            </a:r>
            <a:r>
              <a:rPr lang="en-US" sz="1700" dirty="0" err="1"/>
              <a:t>colore</a:t>
            </a:r>
            <a:r>
              <a:rPr lang="en-US" sz="1700" dirty="0"/>
              <a:t> rappresenta </a:t>
            </a:r>
            <a:r>
              <a:rPr lang="en-US" sz="1700" dirty="0" err="1"/>
              <a:t>l’intensità</a:t>
            </a:r>
            <a:r>
              <a:rPr lang="en-US" sz="1700" dirty="0"/>
              <a:t> della </a:t>
            </a:r>
            <a:r>
              <a:rPr lang="en-US" sz="1700" dirty="0" err="1"/>
              <a:t>correlazione</a:t>
            </a:r>
            <a:r>
              <a:rPr lang="en-US" sz="1700" dirty="0"/>
              <a:t> </a:t>
            </a:r>
            <a:r>
              <a:rPr lang="en-US" sz="1700" dirty="0" err="1"/>
              <a:t>lineare</a:t>
            </a:r>
            <a:r>
              <a:rPr lang="en-US" sz="1700" dirty="0"/>
              <a:t> </a:t>
            </a:r>
            <a:r>
              <a:rPr lang="en-US" sz="1700" dirty="0" err="1"/>
              <a:t>tra</a:t>
            </a:r>
            <a:r>
              <a:rPr lang="en-US" sz="1700" dirty="0"/>
              <a:t> la performance </a:t>
            </a:r>
            <a:r>
              <a:rPr lang="en-US" sz="1700" dirty="0" err="1"/>
              <a:t>dell’indice</a:t>
            </a:r>
            <a:r>
              <a:rPr lang="en-US" sz="1700" dirty="0"/>
              <a:t> di borsa del paese e il numero di casi confermati </a:t>
            </a:r>
            <a:r>
              <a:rPr lang="en-US" sz="1700" dirty="0" err="1"/>
              <a:t>dello</a:t>
            </a:r>
            <a:r>
              <a:rPr lang="en-US" sz="1700" dirty="0"/>
              <a:t> </a:t>
            </a:r>
            <a:r>
              <a:rPr lang="en-US" sz="1700" dirty="0" err="1"/>
              <a:t>stesso</a:t>
            </a:r>
            <a:r>
              <a:rPr lang="en-US" sz="1700" dirty="0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7171859-32B8-954C-84A3-6040158883B6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600" dirty="0">
                <a:solidFill>
                  <a:srgbClr val="FFFFFF"/>
                </a:solidFill>
                <a:hlinkClick r:id="rId4"/>
              </a:rPr>
              <a:t>Clicca qui per visualizzare il grafico interattivo</a:t>
            </a:r>
            <a:endParaRPr lang="it-IT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8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B3AB90D-85A5-5C48-964A-968595B2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Domande di ricerca</a:t>
            </a:r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3E9E4C14-9839-4029-9083-CF22C666E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8773088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043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635C9D-8CB1-5B4C-8AFE-4AFCC523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600" b="1" dirty="0"/>
              <a:t>Acquisizione e streaming dei dati</a:t>
            </a:r>
            <a:br>
              <a:rPr lang="it-IT" sz="2600" b="1" dirty="0"/>
            </a:br>
            <a:endParaRPr lang="it-IT" sz="2600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3197CB-14B4-2942-B0F8-40CD62146C6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938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072E0B-6E18-E440-B591-677462ADC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/>
              <a:t>Per rispondere alle nostre domande abbiamo implementato un’architettura di streaming Lambda. I dati vengono richiesti ad API pubbliche e importati in un database locale di MongoDB attraverso la mediazione degli applicativi Kafka.</a:t>
            </a:r>
          </a:p>
        </p:txBody>
      </p:sp>
    </p:spTree>
    <p:extLst>
      <p:ext uri="{BB962C8B-B14F-4D97-AF65-F5344CB8AC3E}">
        <p14:creationId xmlns:p14="http://schemas.microsoft.com/office/powerpoint/2010/main" val="273888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3E02053F-9434-0D47-B78F-AD7435C2B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D5DDD7-208F-FA46-B87A-31670EE6A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1748454"/>
            <a:ext cx="4169380" cy="2384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500" dirty="0"/>
              <a:t>Il primo passo è stata l’inizializzazione degli strumenti Kafka. Innanzitutto abbiamo avviato un server locale di Kafka, un Kafka Producer e  un Consumer, così da poter automatizzare il processo di raccolta.</a:t>
            </a:r>
          </a:p>
          <a:p>
            <a:pPr>
              <a:lnSpc>
                <a:spcPct val="90000"/>
              </a:lnSpc>
            </a:pPr>
            <a:r>
              <a:rPr lang="it-IT" sz="1500" dirty="0"/>
              <a:t>Successivamente abbiamo inizializzato un’istanza di Kafka </a:t>
            </a:r>
            <a:r>
              <a:rPr lang="it-IT" sz="1500" dirty="0" err="1"/>
              <a:t>Zookeeper</a:t>
            </a:r>
            <a:r>
              <a:rPr lang="it-IT" sz="1500" dirty="0"/>
              <a:t>, che semplifica lo scambio di informazioni tra le parti coinvolte.</a:t>
            </a:r>
          </a:p>
        </p:txBody>
      </p:sp>
    </p:spTree>
    <p:extLst>
      <p:ext uri="{BB962C8B-B14F-4D97-AF65-F5344CB8AC3E}">
        <p14:creationId xmlns:p14="http://schemas.microsoft.com/office/powerpoint/2010/main" val="23938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63252C-B5FE-3B4A-9195-E620F5BDB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it-IT" sz="1700" dirty="0">
                <a:solidFill>
                  <a:srgbClr val="FFFFFF"/>
                </a:solidFill>
              </a:rPr>
              <a:t>Dopodiché, abbiamo connesso il Consumer Kafka a MongoDB tramite la libreria python PyMongo, che permette di copiare il contenuto di un particolare topic Kafka all’interno di una Collection di MongoDB. L’operazione di storage è stata svolta con frequenza giornaliera, in quanto i dati vengono aggiornati giornalmente dalle rispettive fonti.</a:t>
            </a:r>
          </a:p>
          <a:p>
            <a:pPr>
              <a:lnSpc>
                <a:spcPct val="90000"/>
              </a:lnSpc>
            </a:pPr>
            <a:endParaRPr lang="it-IT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it-IT" sz="1700" dirty="0">
                <a:solidFill>
                  <a:srgbClr val="FFFFFF"/>
                </a:solidFill>
              </a:rPr>
              <a:t>In particolare, abbiamo creato due diverse Collection all’interno di MongoDB: una per i dati relativi al contagio chiamata ‘covid’, importati dall’API messa a disposizione dalla John </a:t>
            </a:r>
            <a:r>
              <a:rPr lang="it-IT" sz="1700" dirty="0" err="1">
                <a:solidFill>
                  <a:srgbClr val="FFFFFF"/>
                </a:solidFill>
              </a:rPr>
              <a:t>Hokins</a:t>
            </a:r>
            <a:r>
              <a:rPr lang="it-IT" sz="1700" dirty="0">
                <a:solidFill>
                  <a:srgbClr val="FFFFFF"/>
                </a:solidFill>
              </a:rPr>
              <a:t> University, e l’altra chiamata come il sito che fornisce l’API per accedere ai dati finanziari, ovvero ‘</a:t>
            </a:r>
            <a:r>
              <a:rPr lang="it-IT" sz="1700" dirty="0" err="1">
                <a:solidFill>
                  <a:srgbClr val="FFFFFF"/>
                </a:solidFill>
              </a:rPr>
              <a:t>alphavantage</a:t>
            </a:r>
            <a:r>
              <a:rPr lang="it-IT" sz="1700" dirty="0">
                <a:solidFill>
                  <a:srgbClr val="FFFFFF"/>
                </a:solidFill>
              </a:rPr>
              <a:t>’.</a:t>
            </a:r>
          </a:p>
        </p:txBody>
      </p:sp>
      <p:sp>
        <p:nvSpPr>
          <p:cNvPr id="4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magine 1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B15C0F7-D7BB-3141-A56C-6FA95E1DE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90" b="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906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verde, sedendo, acqua, tavolo&#10;&#10;Descrizione generata automaticamente">
            <a:extLst>
              <a:ext uri="{FF2B5EF4-FFF2-40B4-BE49-F238E27FC236}">
                <a16:creationId xmlns:a16="http://schemas.microsoft.com/office/drawing/2014/main" id="{2FCC46C2-B342-2D47-AC17-83A4CFB36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7" b="31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AF1E5B-30E3-FE4A-BF2F-2F762E54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it-IT" sz="2800"/>
              <a:t>MongoDB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97736C-ABAA-1C4D-BBDD-5E963D7C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/>
          </a:bodyPr>
          <a:lstStyle/>
          <a:p>
            <a:r>
              <a:rPr lang="it-IT" sz="1800" dirty="0"/>
              <a:t>Ecco come si presentano i dati nelle </a:t>
            </a:r>
            <a:r>
              <a:rPr lang="it-IT" sz="1800" dirty="0" err="1"/>
              <a:t>Collections</a:t>
            </a:r>
            <a:r>
              <a:rPr lang="it-IT" sz="1800" dirty="0"/>
              <a:t> finali di MongoDB: la sintassi utilizzata è quella del dizionario {chiave : valore} tipica del formato JSON.</a:t>
            </a:r>
          </a:p>
        </p:txBody>
      </p:sp>
    </p:spTree>
    <p:extLst>
      <p:ext uri="{BB962C8B-B14F-4D97-AF65-F5344CB8AC3E}">
        <p14:creationId xmlns:p14="http://schemas.microsoft.com/office/powerpoint/2010/main" val="75525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DA7E6C-5777-E14F-9691-8B6529797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it-IT">
                <a:solidFill>
                  <a:schemeClr val="bg2"/>
                </a:solidFill>
              </a:rPr>
              <a:t>Pre-Processing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1D29ED-7B2E-8B40-AEC5-72AACFDD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 dirty="0"/>
              <a:t>All’interno degli script </a:t>
            </a:r>
            <a:r>
              <a:rPr lang="it-IT" sz="1700" dirty="0" err="1"/>
              <a:t>phyton</a:t>
            </a:r>
            <a:r>
              <a:rPr lang="it-IT" sz="1700" dirty="0"/>
              <a:t> utilizzati per l’import abbiamo anche effettuato il </a:t>
            </a:r>
            <a:r>
              <a:rPr lang="it-IT" sz="1700" dirty="0" err="1"/>
              <a:t>pre</a:t>
            </a:r>
            <a:r>
              <a:rPr lang="it-IT" sz="1700" dirty="0"/>
              <a:t>-processing dei dati.</a:t>
            </a:r>
          </a:p>
          <a:p>
            <a:pPr>
              <a:lnSpc>
                <a:spcPct val="90000"/>
              </a:lnSpc>
            </a:pPr>
            <a:r>
              <a:rPr lang="it-IT" sz="1700" dirty="0"/>
              <a:t>In particolare, una volta eliminati i valori </a:t>
            </a:r>
            <a:r>
              <a:rPr lang="it-IT" sz="1700" dirty="0" err="1"/>
              <a:t>NaN</a:t>
            </a:r>
            <a:r>
              <a:rPr lang="it-IT" sz="1700" dirty="0"/>
              <a:t> ,ove presenti, e gli attributi a noi inutili, abbiamo calcolato, a partire dai prezzi di chiusura giornalieri, i rendimenti cumulativi degli indici di borsa selezionati e la performance cumulativa delle </a:t>
            </a:r>
            <a:r>
              <a:rPr lang="it-IT" sz="1700" dirty="0" err="1"/>
              <a:t>Commodities</a:t>
            </a:r>
            <a:r>
              <a:rPr lang="it-IT" sz="1700" dirty="0"/>
              <a:t> scelte, ovvero Oro, Argento, petrolio Brent e petrolio WTI.</a:t>
            </a:r>
          </a:p>
          <a:p>
            <a:pPr>
              <a:lnSpc>
                <a:spcPct val="90000"/>
              </a:lnSpc>
            </a:pPr>
            <a:r>
              <a:rPr lang="it-IT" sz="1700" dirty="0"/>
              <a:t>Abbiamo infine calcolato il numero complessivo di contagiati da Covid-19 per ognuno dei 17 paesi inclusi nello studio. I suddetti paesi sono: Italia, Spagna, Francia, Germania, Regno Unito, USA, Canada, Turchia, Arabia Saudita, Russia, India, Cina, Giappone, Corea del Sud, Australia, Brasile e Argentina.</a:t>
            </a:r>
          </a:p>
        </p:txBody>
      </p:sp>
    </p:spTree>
    <p:extLst>
      <p:ext uri="{BB962C8B-B14F-4D97-AF65-F5344CB8AC3E}">
        <p14:creationId xmlns:p14="http://schemas.microsoft.com/office/powerpoint/2010/main" val="412230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3D4F696E-213D-477B-92B5-0BDB9850B9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4832708"/>
              </p:ext>
            </p:extLst>
          </p:nvPr>
        </p:nvGraphicFramePr>
        <p:xfrm>
          <a:off x="1103311" y="2205400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264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059F238-C018-D745-AAC6-9F4F9FA19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1979" cy="6858000"/>
          </a:xfr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7D277B-C389-5C4E-B1D2-63043F77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Prima Visualizzazione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6F9E7DA-0D82-094F-A305-805E8268C83F}"/>
              </a:ext>
            </a:extLst>
          </p:cNvPr>
          <p:cNvSpPr/>
          <p:nvPr/>
        </p:nvSpPr>
        <p:spPr>
          <a:xfrm>
            <a:off x="6374886" y="2809812"/>
            <a:ext cx="4169380" cy="2384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300" dirty="0">
                <a:latin typeface="+mj-lt"/>
                <a:ea typeface="+mj-ea"/>
                <a:cs typeface="+mj-cs"/>
              </a:rPr>
              <a:t>La prima visualizzazione interattiva rappresenta, nella parte superiore del grafico il rendimento giornaliero normalizzato rispetto al 22 Gennaio del principale indice di borsa  per ogni paese in esame . Nella parte inferiore, invece, viene riportato il numero totale di casi confermati nel paese nell’arco temporale di riferimento.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300" dirty="0">
                <a:latin typeface="+mj-lt"/>
                <a:ea typeface="+mj-ea"/>
                <a:cs typeface="+mj-cs"/>
              </a:rPr>
              <a:t>In alto nella presentazione tableau abbiamo messo delle didascalie che aiutano nella comprensione della narrative sottostante ai dati.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30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DB4A616-CC63-B940-8344-A419E55A7874}"/>
              </a:ext>
            </a:extLst>
          </p:cNvPr>
          <p:cNvSpPr txBox="1"/>
          <p:nvPr/>
        </p:nvSpPr>
        <p:spPr>
          <a:xfrm>
            <a:off x="20" y="6172201"/>
            <a:ext cx="12191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1600" dirty="0">
                <a:solidFill>
                  <a:srgbClr val="FFFFFF"/>
                </a:solidFill>
                <a:hlinkClick r:id="rId4"/>
              </a:rPr>
              <a:t>Clicca qui per visualizzare il grafico interattivo</a:t>
            </a:r>
            <a:endParaRPr lang="it-IT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34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807</Words>
  <Application>Microsoft Macintosh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Ione</vt:lpstr>
      <vt:lpstr>Analisi degli effetti del Covid-19 sull’economia mondiale   Data Management</vt:lpstr>
      <vt:lpstr>Domande di ricerca</vt:lpstr>
      <vt:lpstr>Acquisizione e streaming dei dati </vt:lpstr>
      <vt:lpstr>Presentazione standard di PowerPoint</vt:lpstr>
      <vt:lpstr>Presentazione standard di PowerPoint</vt:lpstr>
      <vt:lpstr>MongoDB</vt:lpstr>
      <vt:lpstr>Pre-Processing</vt:lpstr>
      <vt:lpstr>Presentazione standard di PowerPoint</vt:lpstr>
      <vt:lpstr>Prima Visualizzazione</vt:lpstr>
      <vt:lpstr>Seconda Visualizzazione</vt:lpstr>
      <vt:lpstr>Presentazione standard di PowerPoint</vt:lpstr>
      <vt:lpstr>Terza Visualizzazione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degli effetti del Covid-19 sull’economia mondiale   Data Management</dc:title>
  <dc:creator>e.conte11@campus.unimib.it</dc:creator>
  <cp:lastModifiedBy>e.conte11@campus.unimib.it</cp:lastModifiedBy>
  <cp:revision>9</cp:revision>
  <dcterms:created xsi:type="dcterms:W3CDTF">2020-09-09T08:26:13Z</dcterms:created>
  <dcterms:modified xsi:type="dcterms:W3CDTF">2020-09-09T21:49:55Z</dcterms:modified>
</cp:coreProperties>
</file>